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31"/>
  </p:notesMasterIdLst>
  <p:handoutMasterIdLst>
    <p:handoutMasterId r:id="rId32"/>
  </p:handoutMasterIdLst>
  <p:sldIdLst>
    <p:sldId id="328" r:id="rId2"/>
    <p:sldId id="322" r:id="rId3"/>
    <p:sldId id="335" r:id="rId4"/>
    <p:sldId id="275" r:id="rId5"/>
    <p:sldId id="276" r:id="rId6"/>
    <p:sldId id="280" r:id="rId7"/>
    <p:sldId id="281" r:id="rId8"/>
    <p:sldId id="282" r:id="rId9"/>
    <p:sldId id="286" r:id="rId10"/>
    <p:sldId id="334" r:id="rId11"/>
    <p:sldId id="288" r:id="rId12"/>
    <p:sldId id="293" r:id="rId13"/>
    <p:sldId id="294" r:id="rId14"/>
    <p:sldId id="298" r:id="rId15"/>
    <p:sldId id="324" r:id="rId16"/>
    <p:sldId id="325" r:id="rId17"/>
    <p:sldId id="299" r:id="rId18"/>
    <p:sldId id="300" r:id="rId19"/>
    <p:sldId id="304" r:id="rId20"/>
    <p:sldId id="305" r:id="rId21"/>
    <p:sldId id="306" r:id="rId22"/>
    <p:sldId id="336" r:id="rId23"/>
    <p:sldId id="312" r:id="rId24"/>
    <p:sldId id="310" r:id="rId25"/>
    <p:sldId id="311" r:id="rId26"/>
    <p:sldId id="314" r:id="rId27"/>
    <p:sldId id="317" r:id="rId28"/>
    <p:sldId id="318" r:id="rId29"/>
    <p:sldId id="330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0" autoAdjust="0"/>
    <p:restoredTop sz="86441" autoAdjust="0"/>
  </p:normalViewPr>
  <p:slideViewPr>
    <p:cSldViewPr>
      <p:cViewPr varScale="1">
        <p:scale>
          <a:sx n="87" d="100"/>
          <a:sy n="87" d="100"/>
        </p:scale>
        <p:origin x="11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74BC84-2A64-48BF-8DDD-80E7A5C483D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402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043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Clr>
        <a:srgbClr val="000000"/>
      </a:buClr>
      <a:buSzPct val="100000"/>
      <a:buFont typeface="Calibri" pitchFamily="34"/>
      <a:buChar char="•"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US" sz="1200" b="0" i="0" u="none" strike="noStrike" kern="0" cap="none" spc="0" baseline="0">
        <a:solidFill>
          <a:srgbClr val="000000"/>
        </a:solidFill>
        <a:uFillTx/>
        <a:latin typeface="Calibri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D99EF8-DFCA-4AF5-8F36-5EE6EC2991A0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4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B38D5F-A67D-4D6C-B334-58B3B50CFFB7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98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A76826-0E77-4D35-B97E-51632867042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02F148-67F5-45B4-B23B-523C2DA53552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00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AEC158-2327-499E-B937-5DF891E20285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4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44B36-6DF7-4B28-8555-D7EAF22F9317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1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364773-8438-4B32-805B-D257EF47C60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17A1FE-5AEC-4478-AD58-9948AFCA6F53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5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68B345-C2A4-451E-B1F0-287B34E2766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9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BE37BF-29E7-4C93-9351-C72CB2B3B11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2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794BC-B7D3-431F-BCA7-D3D7E9902617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3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3E83AB3-E208-4FC4-9E25-E04B53E672CF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1648" cy="1752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rgbClr val="002060"/>
                </a:solidFill>
              </a:rPr>
              <a:t>B</a:t>
            </a:r>
            <a:r>
              <a:rPr lang="sr-Latn-RS" sz="4400" b="0" dirty="0" smtClean="0">
                <a:solidFill>
                  <a:srgbClr val="002060"/>
                </a:solidFill>
              </a:rPr>
              <a:t>iologija razvića</a:t>
            </a:r>
            <a:endParaRPr lang="en-US" sz="4400" b="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ocuments\embrion thU6RRT7S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17" y="2209800"/>
            <a:ext cx="39608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7310"/>
            <a:ext cx="8686800" cy="3124200"/>
          </a:xfrm>
        </p:spPr>
        <p:txBody>
          <a:bodyPr>
            <a:normAutofit/>
          </a:bodyPr>
          <a:lstStyle/>
          <a:p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a bi od jedne ćelije - zigota - nastao višećelijski organizam, on se deli mitozama (brazdanje), a kao rezultat toga nastaje </a:t>
            </a: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morula,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a zatim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blastula.</a:t>
            </a:r>
          </a:p>
          <a:p>
            <a:endParaRPr lang="sr-Latn-RS" sz="2000" u="sng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okom brazdanja blastomere sadrže sve manje citoplazme, tako da se embrion ne povećava dok ne završi gastrulaciju.</a:t>
            </a:r>
          </a:p>
          <a:p>
            <a:pPr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orisnik\Downloads\sl dioba-celija-razvoj-fetu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4953000" cy="24451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78591" y="5791200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latin typeface="+mj-lt"/>
              </a:rPr>
              <a:t>stadijum morule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5720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r-Latn-RS" sz="2000" b="1" u="sng" dirty="0" smtClean="0">
                <a:latin typeface="+mj-lt"/>
                <a:cs typeface="Calibri" pitchFamily="34" charset="0"/>
              </a:rPr>
              <a:t>BRAZDANJE ZIGOTA</a:t>
            </a:r>
            <a:endParaRPr lang="en-US" sz="2000" u="sng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noFill/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sr-Latn-R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Blastulu čini:</a:t>
            </a:r>
            <a:br>
              <a:rPr lang="sr-Latn-R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1. TROFOBLAST - sloj ćelija na površini, </a:t>
            </a:r>
            <a:b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2. BLASTOCEL - centralna šupljina,</a:t>
            </a:r>
            <a:b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3. EMBRIOBLAST - unutrašnja masa ćelije od koje će nastati embrion.</a:t>
            </a:r>
            <a:br>
              <a:rPr lang="sr-Latn-R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114800"/>
          </a:xfrm>
        </p:spPr>
        <p:txBody>
          <a:bodyPr>
            <a:normAutofit/>
          </a:bodyPr>
          <a:lstStyle/>
          <a:p>
            <a:pPr algn="just"/>
            <a:endParaRPr lang="sr-Latn-RS" sz="2000" b="1" dirty="0" smtClean="0"/>
          </a:p>
          <a:p>
            <a:pPr algn="just"/>
            <a:endParaRPr lang="sr-Latn-RS" sz="2000" b="1" dirty="0" smtClean="0"/>
          </a:p>
          <a:p>
            <a:pPr algn="just">
              <a:buNone/>
            </a:pPr>
            <a:r>
              <a:rPr lang="sr-Latn-RS" sz="2000" b="1" u="sng" dirty="0" smtClean="0"/>
              <a:t> </a:t>
            </a:r>
            <a:endParaRPr lang="sr-Latn-RS" sz="2000" b="1" dirty="0" smtClean="0"/>
          </a:p>
          <a:p>
            <a:pPr algn="just">
              <a:buFont typeface="Arial" pitchFamily="34" charset="0"/>
              <a:buChar char="•"/>
            </a:pPr>
            <a:endParaRPr lang="en-US" sz="2000" b="1" dirty="0"/>
          </a:p>
        </p:txBody>
      </p:sp>
      <p:pic>
        <p:nvPicPr>
          <p:cNvPr id="4" name="Picture 2" descr="C:\Users\Korisnik\Downloads\slblast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749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95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procesu gastrulacije se smenjuju: </a:t>
            </a:r>
          </a:p>
          <a:p>
            <a:pPr algn="just">
              <a:buFontTx/>
              <a:buChar char="-"/>
            </a:pP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ćelijske deobe (mitoza),</a:t>
            </a:r>
          </a:p>
          <a:p>
            <a:pPr algn="just">
              <a:buFontTx/>
              <a:buChar char="-"/>
            </a:pP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kretanje ćelija, i</a:t>
            </a:r>
          </a:p>
          <a:p>
            <a:pPr algn="just">
              <a:buFontTx/>
              <a:buChar char="-"/>
            </a:pP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agregacija (nakupljanje) ćelija. </a:t>
            </a:r>
          </a:p>
          <a:p>
            <a:pPr algn="just">
              <a:buFontTx/>
              <a:buChar char="-"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sr-Latn-RS" sz="20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Stvaraju se TRI KLICINA LISTA koji će diferencirati u tkiva i organe:</a:t>
            </a:r>
          </a:p>
          <a:p>
            <a:pPr algn="just">
              <a:buFont typeface="Arial" pitchFamily="34" charset="0"/>
              <a:buChar char="•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EKTODERM - daje kožu i kožne tvorevine, nervni sistem i čula.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EZODERM - daje vezivno tkivo, unutrašnji skelet, mišiće i organe za izlučivanje.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NDODERM - daje crevni epitel i žlezde koje su s njim u vezi.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4572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+mj-lt"/>
                <a:cs typeface="Calibri" pitchFamily="34" charset="0"/>
              </a:rPr>
              <a:t>G</a:t>
            </a:r>
            <a:r>
              <a:rPr lang="sr-Latn-RS" sz="2400" b="1" u="sng" dirty="0" smtClean="0">
                <a:latin typeface="+mj-lt"/>
                <a:cs typeface="Calibri" pitchFamily="34" charset="0"/>
              </a:rPr>
              <a:t>astrulacija embriona</a:t>
            </a:r>
            <a:r>
              <a:rPr lang="sr-Latn-RS" sz="2400" b="1" dirty="0" smtClean="0">
                <a:latin typeface="+mj-lt"/>
                <a:cs typeface="Calibri" pitchFamily="34" charset="0"/>
              </a:rPr>
              <a:t> 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 spd="slow" advTm="78538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isnik\Downloads\sl brazdanjeontogenetsko-razvi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4136" y="1825625"/>
            <a:ext cx="5795727" cy="4351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85800"/>
            <a:ext cx="84582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Latn-RS" sz="2000" dirty="0" smtClean="0"/>
              <a:t>GASTRULA kod sisara nastaje raslojavanjem ćelija (delaminacija), pri čemu se </a:t>
            </a:r>
          </a:p>
          <a:p>
            <a:pPr algn="ctr"/>
            <a:r>
              <a:rPr lang="sr-Latn-RS" sz="2000" dirty="0" smtClean="0"/>
              <a:t>gastrula izdužuje u jednom pravcu - uspostavlja glaveni i repni deo, i </a:t>
            </a:r>
          </a:p>
          <a:p>
            <a:pPr algn="ctr"/>
            <a:r>
              <a:rPr lang="sr-Latn-RS" sz="2000" dirty="0" smtClean="0"/>
              <a:t>simetriju embriona.</a:t>
            </a:r>
          </a:p>
        </p:txBody>
      </p:sp>
    </p:spTree>
  </p:cSld>
  <p:clrMapOvr>
    <a:masterClrMapping/>
  </p:clrMapOvr>
  <p:transition spd="slow" advTm="75224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embriogenez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4750"/>
            <a:ext cx="7239000" cy="66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7289" y="5755395"/>
            <a:ext cx="114018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600" b="1" dirty="0" smtClean="0"/>
              <a:t>ektoderm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620000" y="6093949"/>
            <a:ext cx="123322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600" b="1" dirty="0" smtClean="0"/>
              <a:t>mezoderm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667000" y="6528627"/>
            <a:ext cx="11961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600" b="1" dirty="0" smtClean="0"/>
              <a:t>endoderm</a:t>
            </a:r>
            <a:endParaRPr lang="en-US" sz="1600" dirty="0"/>
          </a:p>
        </p:txBody>
      </p:sp>
    </p:spTree>
  </p:cSld>
  <p:clrMapOvr>
    <a:masterClrMapping/>
  </p:clrMapOvr>
  <p:transition spd="slow" advTm="77279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N</a:t>
            </a:r>
            <a:r>
              <a:rPr lang="sr-Latn-RS" sz="2400" b="1" u="sng" dirty="0" smtClean="0">
                <a:solidFill>
                  <a:schemeClr val="tx1"/>
                </a:solidFill>
              </a:rPr>
              <a:t>astanak osovinskih organa 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4487"/>
            <a:ext cx="88392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2000" u="sng" dirty="0" smtClean="0">
                <a:solidFill>
                  <a:srgbClr val="C00000"/>
                </a:solidFill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</a:rPr>
              <a:t>C</a:t>
            </a:r>
            <a:r>
              <a:rPr lang="sr-Latn-RS" sz="2000" u="sng" dirty="0" smtClean="0">
                <a:solidFill>
                  <a:srgbClr val="C00000"/>
                </a:solidFill>
              </a:rPr>
              <a:t>revna cev </a:t>
            </a:r>
          </a:p>
          <a:p>
            <a:pPr algn="just">
              <a:buNone/>
            </a:pPr>
            <a:r>
              <a:rPr lang="sr-Latn-RS" sz="2000" dirty="0" smtClean="0"/>
              <a:t>- nastaje na početku gastrulacije od ćelija endoderma.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en-US" sz="2000" u="sng" dirty="0" smtClean="0">
                <a:solidFill>
                  <a:srgbClr val="7030A0"/>
                </a:solidFill>
              </a:rPr>
              <a:t>N</a:t>
            </a:r>
            <a:r>
              <a:rPr lang="sr-Latn-RS" sz="2000" u="sng" dirty="0" smtClean="0">
                <a:solidFill>
                  <a:srgbClr val="7030A0"/>
                </a:solidFill>
              </a:rPr>
              <a:t>otohorda</a:t>
            </a:r>
            <a:r>
              <a:rPr lang="sr-Latn-RS" sz="2000" dirty="0" smtClean="0">
                <a:solidFill>
                  <a:srgbClr val="7030A0"/>
                </a:solidFill>
              </a:rPr>
              <a:t> </a:t>
            </a:r>
          </a:p>
          <a:p>
            <a:pPr algn="just">
              <a:buNone/>
            </a:pPr>
            <a:r>
              <a:rPr lang="sr-Latn-RS" sz="2000" dirty="0" smtClean="0"/>
              <a:t>- nastaje iznad crevne cevi iz mezoderma. </a:t>
            </a:r>
            <a:r>
              <a:rPr lang="en-US" sz="2000" dirty="0" smtClean="0"/>
              <a:t>K</a:t>
            </a:r>
            <a:r>
              <a:rPr lang="sr-Latn-RS" sz="2000" dirty="0" smtClean="0"/>
              <a:t>od kičmenjaka notohordu će zameniti kičma.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en-US" sz="2000" u="sng" dirty="0" smtClean="0">
                <a:solidFill>
                  <a:srgbClr val="00B050"/>
                </a:solidFill>
              </a:rPr>
              <a:t>N</a:t>
            </a:r>
            <a:r>
              <a:rPr lang="sr-Latn-RS" sz="2000" u="sng" dirty="0" smtClean="0">
                <a:solidFill>
                  <a:srgbClr val="00B050"/>
                </a:solidFill>
              </a:rPr>
              <a:t>ervna cev </a:t>
            </a:r>
          </a:p>
          <a:p>
            <a:pPr algn="just">
              <a:buNone/>
            </a:pPr>
            <a:r>
              <a:rPr lang="sr-Latn-RS" sz="2000" dirty="0" smtClean="0"/>
              <a:t>-  nastaje procesom neurulacije od ektoderma koji se nalazi iznad notohorde.</a:t>
            </a:r>
          </a:p>
          <a:p>
            <a:pPr marL="0" indent="0" algn="just">
              <a:buNone/>
            </a:pPr>
            <a:r>
              <a:rPr lang="sr-Latn-RS" sz="2000" dirty="0" smtClean="0"/>
              <a:t>- notohorda dodiruje ektoderm i stimuliše stvaranje nervne ploče koja zadebljava (primarna indukcija), savija se u nervni oluk, a zatim odvaja od ostalog dela ektoderma i formira nervnu cev. 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>
              <a:buNone/>
            </a:pPr>
            <a:r>
              <a:rPr lang="en-US" sz="2000" dirty="0" smtClean="0"/>
              <a:t>P</a:t>
            </a:r>
            <a:r>
              <a:rPr lang="sr-Latn-RS" sz="2000" dirty="0" smtClean="0"/>
              <a:t>re zatvaranja nervne cevi odvaja se deo ćelija (ćelije nervne kreste) koje će dati očne, nosne i ušne plakoide; pored toga, ove ćelije ulaze u sastav moždanih ganglija, nervnih vlakana i srži nadbubrega.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>
              <a:buNone/>
            </a:pPr>
            <a:r>
              <a:rPr lang="sr-Latn-RS" sz="2000" dirty="0" smtClean="0"/>
              <a:t>Kada se uobliče osovinski organi, diferenciraju se začeci mišića, ekstremiteta i svih unutrašnjih organa iz odgovarajućih klicinih listova.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ransition spd="slow" advTm="30952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risnik\Downloads\sl stvaranje osovinskih org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5377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35" y="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D</a:t>
            </a:r>
            <a:r>
              <a:rPr lang="sr-Latn-RS" sz="2400" b="1" u="sng" dirty="0" smtClean="0">
                <a:solidFill>
                  <a:schemeClr val="tx1"/>
                </a:solidFill>
              </a:rPr>
              <a:t>iferencijacija ćelija u tkiva i organe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35" y="1143000"/>
            <a:ext cx="8839200" cy="51816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Zigot predstavlja jedinstvenu kombinaciju roditeljskih gena.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ZIGOT je: 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totipotentan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(do osam blastomera) – može dati bilo koju ćeliju u organizmu, a to znači da njihovim razdvajanjem mogu nastati potpuno razvijeni organizmi.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sr-Latn-R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pluripotentne ćelije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– mogu dati više tipova ćelija.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sr-Latn-R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unipotentne ćelije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– daju određeni tip ćelije (diferencirana ćelija).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Diferencirana ćelija je specifična po tipu proteina koji proizvodi.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ve ćelije istog organizma imaju iste gene.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Aktivnost gena u ćelijama je strogo kontrolisana, tako da su u određeno vreme u određenoj ćeliji neki geni aktivni, a neki ne, čime je određen tip proteina koji ta ćelija sintetiše.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Tm="113921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257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Početak diferencijacije je stvaranje tri klicina lista – ektoderm, endoderm, mezoderm (kraj blastogeneze i početak organogeneze).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Ćelijska DETERMINACIJA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- u ćeliji se sintetišu novi proteini, ali se još uvek ne ispoljavaju u fenotipu.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DIFERENCIJACIJA ćelija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k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ada se novosintetisani ćelijski proteini počnu da ispoljavaju u fenotipu.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sr-Latn-RS" sz="20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enska ekspresija je sinteza funkcionalnog proteinskog proizvoda nekog gena!</a:t>
            </a: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Embriogeneza je izuzetno složen, vremenski ograničen i programiran proces, što ukazuje da postoje izuzetno precizni mehanizmi koji je kontrolišu.</a:t>
            </a: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Na koji signal kreću sve ove promene?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Tm="6605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8263"/>
            <a:ext cx="8074152" cy="838200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u="sng" dirty="0" smtClean="0">
                <a:solidFill>
                  <a:schemeClr val="tx1"/>
                </a:solidFill>
              </a:rPr>
              <a:t>E</a:t>
            </a:r>
            <a:r>
              <a:rPr lang="sr-Latn-RS" sz="2400" b="1" u="sng" dirty="0" smtClean="0">
                <a:solidFill>
                  <a:schemeClr val="tx1"/>
                </a:solidFill>
              </a:rPr>
              <a:t>mbrionalne indukcije 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iRNK lokalizacija:</a:t>
            </a:r>
          </a:p>
          <a:p>
            <a:pPr algn="just">
              <a:buNone/>
            </a:pPr>
            <a:endParaRPr lang="sr-Latn-RS" sz="2000" u="sng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Važna regulatorna komponenta je 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citoplazma ćelije.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Citoplazmu dobijamo iz jajne ćelije.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Već u zigotu se uočavaju različiti odeljci citoplazme - prema sadržaju RNK, pigmenata, vitelusa.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Brazdanjem, novonastale ćelije ne menjaju svoj raspored u odnosu na onaj u zigotu, tako da dobijaju kvalitativno različit sadržaj citoplazme.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risustvo različitih iRNK u citoplazmi očigledno utiče na aktivnost jedra (tj. gena).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Tm="69851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" y="243257"/>
            <a:ext cx="79278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</a:t>
            </a:r>
            <a:r>
              <a:rPr lang="sr-Latn-RS" sz="2400" b="1" dirty="0" smtClean="0">
                <a:solidFill>
                  <a:schemeClr val="tx1"/>
                </a:solidFill>
              </a:rPr>
              <a:t>ametogeneza roditelja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43400" y="1676400"/>
            <a:ext cx="48006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114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14444" y="1143000"/>
            <a:ext cx="11772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</a:t>
            </a:r>
            <a:r>
              <a:rPr lang="sr-Latn-RS" b="1" dirty="0" smtClean="0"/>
              <a:t>ogeneza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2185" y="1154668"/>
            <a:ext cx="18285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</a:t>
            </a:r>
            <a:r>
              <a:rPr lang="sr-Latn-RS" b="1" dirty="0" smtClean="0"/>
              <a:t>permatogeneza </a:t>
            </a:r>
            <a:endParaRPr lang="en-US" dirty="0"/>
          </a:p>
        </p:txBody>
      </p:sp>
    </p:spTree>
  </p:cSld>
  <p:clrMapOvr>
    <a:masterClrMapping/>
  </p:clrMapOvr>
  <p:transition spd="slow" advTm="215856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03920" cy="4873752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a samom početku zigot se razvija prema informacijama koje nosi jajna ćelija.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Kasnije, same blastomere ispoljavati svoje gene tako što sintetišu specifične proteine.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Uočeno je da se već posle druge deobe (nivo od 4 blastomere) u jedrima  pojavljuje nukleolus i aktiviraju geni za neke enzime. </a:t>
            </a:r>
          </a:p>
          <a:p>
            <a:pPr algn="just">
              <a:buNone/>
            </a:pPr>
            <a:endParaRPr lang="en-US" sz="20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Trećom deobom odigravaju se promene koje će usloviti da jedne ćelije formiraju trofoblast, a druge embrioblast.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pak, punu fenotipsku ekspresiju geni embriona doživljavaju u periodu formiranja  organa - embriogeneza.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Tm="56526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114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u="sng" dirty="0" smtClean="0"/>
          </a:p>
          <a:p>
            <a:pPr algn="just">
              <a:buNone/>
            </a:pP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Ćelija-ćelija kontakt i lučenje signalnih molekua</a:t>
            </a:r>
          </a:p>
          <a:p>
            <a:pPr algn="just">
              <a:buNone/>
            </a:pPr>
            <a:endParaRPr lang="sr-Latn-RS" sz="2000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odrazumeva: </a:t>
            </a: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međusobno dodirivanje ćelija </a:t>
            </a: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lučenje signalnih molekula (morfogena), koji menjaju transkripciju gena u susednim ćelijama.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Pretpostavlja se: </a:t>
            </a: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da na membrani ćelija postoje specifični proteini (receptori) koji su sposobni da prime signal i prenesu ga u ćeliju.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Tm="56314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8157" y="1752600"/>
            <a:ext cx="6404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kstraembrionalne strukture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4" y="533400"/>
            <a:ext cx="8607552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P</a:t>
            </a:r>
            <a:r>
              <a:rPr lang="sr-Latn-RS" sz="2800" b="1" u="sng" dirty="0" smtClean="0">
                <a:solidFill>
                  <a:schemeClr val="tx1"/>
                </a:solidFill>
              </a:rPr>
              <a:t>lacenta kod čoveka 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Korisnik\Downloads\placen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95600" y="3505200"/>
            <a:ext cx="3676454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2000" dirty="0" smtClean="0">
                <a:solidFill>
                  <a:srgbClr val="00B050"/>
                </a:solidFill>
              </a:rPr>
              <a:t> </a:t>
            </a:r>
            <a:r>
              <a:rPr lang="sr-Latn-RS" sz="2000" dirty="0" smtClean="0">
                <a:solidFill>
                  <a:srgbClr val="0070C0"/>
                </a:solidFill>
              </a:rPr>
              <a:t>Horio-alantoiska:</a:t>
            </a:r>
            <a:r>
              <a:rPr lang="sr-Latn-RS" sz="2000" dirty="0" smtClean="0">
                <a:solidFill>
                  <a:srgbClr val="00B050"/>
                </a:solidFill>
              </a:rPr>
              <a:t> </a:t>
            </a:r>
            <a:r>
              <a:rPr lang="sr-Latn-RS" sz="2000" dirty="0" smtClean="0"/>
              <a:t>horion obložen alantoisom čiji krvni sudovi učestvuju u transportu materija – </a:t>
            </a:r>
            <a:r>
              <a:rPr lang="sr-Latn-RS" sz="2000" dirty="0" smtClean="0">
                <a:solidFill>
                  <a:srgbClr val="C00000"/>
                </a:solidFill>
              </a:rPr>
              <a:t>placentalni sisari.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RS" sz="2000" dirty="0" smtClean="0">
                <a:solidFill>
                  <a:srgbClr val="C00000"/>
                </a:solidFill>
              </a:rPr>
              <a:t> Hemo-horijalna: </a:t>
            </a:r>
            <a:r>
              <a:rPr lang="sr-Latn-RS" sz="2000" dirty="0" smtClean="0"/>
              <a:t>resice prodiru duboko u matericu, tj. u kapilare materice i utopljene su u krv majke (kod primata i čoveka).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536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8743"/>
            <a:ext cx="8610600" cy="5638800"/>
          </a:xfrm>
        </p:spPr>
        <p:txBody>
          <a:bodyPr>
            <a:normAutofit/>
          </a:bodyPr>
          <a:lstStyle/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Placentu čini HORION (horionske resice) i ZID MATERICE i diskoidalne je građe (resice obrazuju jedan disk).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orion nastaje od ćelija trofoblasta, koje se nalaze na periferiji blastocista.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Ćelije trofoblasta sadrže enzime koji razgrađuju zid materice i omogućuju usađivanje ploda (implantacija).</a:t>
            </a:r>
          </a:p>
          <a:p>
            <a:pPr algn="just"/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Uloga placente:</a:t>
            </a:r>
          </a:p>
          <a:p>
            <a:pPr algn="just">
              <a:buFontTx/>
              <a:buChar char="-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shrana ebriona i razmena gasova</a:t>
            </a:r>
          </a:p>
          <a:p>
            <a:pPr algn="just">
              <a:buFontTx/>
              <a:buChar char="-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u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klanjanje štetnih materija</a:t>
            </a:r>
          </a:p>
          <a:p>
            <a:pPr algn="just">
              <a:buFontTx/>
              <a:buChar char="-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š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titi embrion </a:t>
            </a:r>
          </a:p>
          <a:p>
            <a:pPr algn="just">
              <a:buFontTx/>
              <a:buChar char="-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l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uči estrogen i progesteron, koji su važni za normalan tok trudnoće.</a:t>
            </a:r>
          </a:p>
          <a:p>
            <a:pPr algn="just"/>
            <a:endParaRPr lang="sr-Latn-RS" sz="2000" dirty="0" smtClean="0"/>
          </a:p>
          <a:p>
            <a:pPr algn="just"/>
            <a:endParaRPr lang="en-US" sz="20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3048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u="sng" dirty="0">
                <a:latin typeface="+mj-lt"/>
                <a:cs typeface="Calibri" pitchFamily="34" charset="0"/>
              </a:rPr>
              <a:t>P</a:t>
            </a:r>
            <a:r>
              <a:rPr lang="sr-Latn-RS" sz="2000" b="1" u="sng" dirty="0">
                <a:latin typeface="+mj-lt"/>
                <a:cs typeface="Calibri" pitchFamily="34" charset="0"/>
              </a:rPr>
              <a:t>lacenta kod čoveka – struktura i uloga</a:t>
            </a:r>
          </a:p>
          <a:p>
            <a:pPr algn="just"/>
            <a:endParaRPr lang="sr-Latn-RS" sz="20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 spd="slow" advTm="83512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Horion daje brojne evaginacije - HORIONSKE RESICE, koje prodiru u zid materice (zahvaljujući enzimima trofoblasta).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orionske resice su uronjene u kapilare materice, ali nema direktnog mešanja krvi majke i ploda, već se razmena materija vrši preko epitela resica.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Krvni sudvi pupčane vrpce (pupčanik):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 </a:t>
            </a: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jedna pupčana vena: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nosi hranljive materije i </a:t>
            </a:r>
            <a:r>
              <a:rPr lang="sr-Latn-R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O2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iz placente u embrion.  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dve pupčane arterije: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nosi štetne materije i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CO2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iz embriona u placentu.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lacenta od trećeg meseca ima i ulogu žlezde jer luči hormone estrogen i progesteron.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Tm="104887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O</a:t>
            </a:r>
            <a:r>
              <a:rPr lang="sr-Latn-RS" sz="2400" b="1" u="sng" dirty="0" smtClean="0">
                <a:solidFill>
                  <a:schemeClr val="tx1"/>
                </a:solidFill>
              </a:rPr>
              <a:t>stale ekstraembrionalne strukture: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AMNION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je embrionalna opna koji se obrazuje od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ektoderma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sa unutrašnje strane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mezoderma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sa spoljašnje.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mnionska duplja ispunjava se tečnošću koje stvaraju ćelije trofoblasta, i omogućuje pokrete ploda kao i zaštitu ploda od mehaničkih oštećenja i isušivanja.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ŽUMANČANA KESA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nastaje od </a:t>
            </a: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endoderma i mezoderma: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u mezodermu žumančane kese se diferenciraju prvi elementi krvi 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- u endodermu se diferenciraju primarni gonociti 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rška žumančane kese ulazi u sastav pupčane vrpce.</a:t>
            </a: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ALANTOIS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je embrionalna opna koja nastaje od 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endoderma i 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mezoderma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buNone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-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mezodermalni </a:t>
            </a:r>
            <a:r>
              <a:rPr lang="sr-Latn-RS" sz="2000" b="1" dirty="0" smtClean="0">
                <a:latin typeface="Calibri" pitchFamily="34" charset="0"/>
                <a:cs typeface="Calibri" pitchFamily="34" charset="0"/>
              </a:rPr>
              <a:t>deo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ulazi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u sastav horionskih resica i učestvuje u feto-placentarnoj cirkulaciji 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formira krvne sudove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koji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kroz pupčanik dopiru do svake horionske resice i prave kapilarnu mrežu).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 advTm="74366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ownloads\embrionalni ovo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6774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60020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sr-Latn-RS" sz="2000" b="1" u="sng" dirty="0" smtClean="0">
                <a:solidFill>
                  <a:schemeClr val="tx1"/>
                </a:solidFill>
                <a:latin typeface="+mn-lt"/>
              </a:rPr>
              <a:t>ntogeneza </a:t>
            </a:r>
            <a:r>
              <a:rPr lang="sr-Latn-RS" sz="2000" u="sng" dirty="0" smtClean="0">
                <a:solidFill>
                  <a:schemeClr val="tx1"/>
                </a:solidFill>
                <a:latin typeface="+mn-lt"/>
              </a:rPr>
              <a:t>- individualno razviće čoveka</a:t>
            </a:r>
            <a:br>
              <a:rPr lang="sr-Latn-RS" sz="2000" u="sng" dirty="0" smtClean="0">
                <a:solidFill>
                  <a:schemeClr val="tx1"/>
                </a:solidFill>
                <a:latin typeface="+mn-lt"/>
              </a:rPr>
            </a:br>
            <a:r>
              <a:rPr lang="sr-Latn-RS" sz="2000" dirty="0" smtClean="0">
                <a:solidFill>
                  <a:schemeClr val="tx1"/>
                </a:solidFill>
                <a:latin typeface="+mn-lt"/>
              </a:rPr>
              <a:t>(počinje stvaranjem zigota, a završava smrću jedinke)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2" name="Picture 2" descr="C:\Users\Korisnik\Downloads\sl plod 8week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6055767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77000" y="60198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dirty="0" smtClean="0">
                <a:solidFill>
                  <a:prstClr val="black"/>
                </a:solidFill>
                <a:ea typeface="+mj-ea"/>
                <a:cs typeface="+mj-cs"/>
              </a:rPr>
              <a:t>P</a:t>
            </a:r>
            <a:r>
              <a:rPr lang="sr-Latn-RS" sz="2000" dirty="0" smtClean="0">
                <a:solidFill>
                  <a:prstClr val="black"/>
                </a:solidFill>
                <a:ea typeface="+mj-ea"/>
                <a:cs typeface="+mj-cs"/>
              </a:rPr>
              <a:t>lod star 8 nedelja</a:t>
            </a:r>
            <a:endParaRPr lang="en-US" sz="20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8231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R</a:t>
            </a:r>
            <a:r>
              <a:rPr lang="sr-Latn-RS" sz="2000" dirty="0" smtClean="0"/>
              <a:t>azviće ljudskog embriona traje 38-40 gestacijskih nedelja (NG).</a:t>
            </a:r>
          </a:p>
          <a:p>
            <a:endParaRPr lang="sr-Latn-RS" sz="2000" dirty="0" smtClean="0"/>
          </a:p>
          <a:p>
            <a:r>
              <a:rPr lang="en-US" sz="2000" dirty="0" smtClean="0"/>
              <a:t>E</a:t>
            </a:r>
            <a:r>
              <a:rPr lang="sr-Latn-RS" sz="2000" dirty="0" smtClean="0"/>
              <a:t>mbrionalni period 3. - 8. NG (formiranje tkiva i organa).</a:t>
            </a:r>
          </a:p>
          <a:p>
            <a:pPr>
              <a:buNone/>
            </a:pPr>
            <a:endParaRPr lang="sr-Latn-RS" sz="2000" dirty="0" smtClean="0"/>
          </a:p>
          <a:p>
            <a:r>
              <a:rPr lang="en-US" sz="2000" dirty="0" smtClean="0"/>
              <a:t>F</a:t>
            </a:r>
            <a:r>
              <a:rPr lang="sr-Latn-RS" sz="2000" dirty="0" smtClean="0"/>
              <a:t>etalni period -</a:t>
            </a:r>
          </a:p>
          <a:p>
            <a:pPr>
              <a:buNone/>
            </a:pPr>
            <a:r>
              <a:rPr lang="sr-Latn-RS" sz="2000" dirty="0" smtClean="0"/>
              <a:t>1.  rani: od 8. do 28. NG (do 16. nedelje - kompletna embrigeneza; rast organa i čitavog organizma)</a:t>
            </a:r>
          </a:p>
          <a:p>
            <a:pPr>
              <a:buNone/>
            </a:pPr>
            <a:r>
              <a:rPr lang="sr-Latn-RS" sz="2000" dirty="0" smtClean="0"/>
              <a:t>2.  kasni: od 28. NG do rođenja (intenzivan rast ploda u dužinu i dobija na težini).</a:t>
            </a:r>
          </a:p>
          <a:p>
            <a:pPr>
              <a:buNone/>
            </a:pPr>
            <a:endParaRPr lang="sr-Latn-RS" sz="2000" dirty="0" smtClean="0"/>
          </a:p>
          <a:p>
            <a:r>
              <a:rPr lang="en-US" sz="2000" dirty="0" smtClean="0"/>
              <a:t>P</a:t>
            </a:r>
            <a:r>
              <a:rPr lang="sr-Latn-RS" sz="2000" dirty="0" smtClean="0"/>
              <a:t>ostnatalni period – po rođenju:</a:t>
            </a:r>
          </a:p>
          <a:p>
            <a:pPr>
              <a:buFontTx/>
              <a:buChar char="-"/>
            </a:pPr>
            <a:r>
              <a:rPr lang="sr-Latn-RS" sz="2000" dirty="0" smtClean="0"/>
              <a:t>odojče</a:t>
            </a:r>
          </a:p>
          <a:p>
            <a:pPr>
              <a:buFontTx/>
              <a:buChar char="-"/>
            </a:pPr>
            <a:r>
              <a:rPr lang="sr-Latn-RS" sz="2000" dirty="0" smtClean="0"/>
              <a:t>dete</a:t>
            </a:r>
          </a:p>
          <a:p>
            <a:pPr>
              <a:buFontTx/>
              <a:buChar char="-"/>
            </a:pPr>
            <a:r>
              <a:rPr lang="sr-Latn-RS" sz="2000" dirty="0" smtClean="0"/>
              <a:t>adolescent</a:t>
            </a:r>
          </a:p>
          <a:p>
            <a:pPr>
              <a:buFontTx/>
              <a:buChar char="-"/>
            </a:pPr>
            <a:r>
              <a:rPr lang="sr-Latn-RS" sz="2000" dirty="0" smtClean="0"/>
              <a:t>odrasla osoba</a:t>
            </a:r>
          </a:p>
          <a:p>
            <a:pPr>
              <a:buNone/>
            </a:pPr>
            <a:r>
              <a:rPr lang="sr-Latn-RS" sz="1800" dirty="0" smtClean="0"/>
              <a:t>                                                                                                                         </a:t>
            </a:r>
            <a:r>
              <a:rPr lang="sr-Latn-RS" sz="1800" u="sng" dirty="0" smtClean="0"/>
              <a:t>alometrijski rast</a:t>
            </a:r>
          </a:p>
          <a:p>
            <a:pPr>
              <a:buNone/>
            </a:pPr>
            <a:r>
              <a:rPr lang="sr-Latn-RS" sz="1800" dirty="0" smtClean="0"/>
              <a:t>                                                                                                     (po rođenju glava je najveća na telu i</a:t>
            </a:r>
          </a:p>
          <a:p>
            <a:pPr>
              <a:buNone/>
            </a:pPr>
            <a:r>
              <a:rPr lang="sr-Latn-RS" sz="1800" dirty="0" smtClean="0"/>
              <a:t>                                                                                                        sporije raste od ostalih delova tela)</a:t>
            </a:r>
          </a:p>
          <a:p>
            <a:pPr>
              <a:buNone/>
            </a:pPr>
            <a:endParaRPr lang="sr-Latn-RS" sz="2000" dirty="0" smtClean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2724150" cy="18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8742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r>
              <a:rPr lang="sr-Latn-RS" sz="2800" b="1" dirty="0" smtClean="0">
                <a:solidFill>
                  <a:schemeClr val="tx1"/>
                </a:solidFill>
              </a:rPr>
              <a:t>plođenje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876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b="1" u="sng" dirty="0" smtClean="0"/>
          </a:p>
          <a:p>
            <a:pPr algn="just">
              <a:buNone/>
            </a:pPr>
            <a:endParaRPr lang="sr-Latn-RS" sz="2000" b="1" u="sng" dirty="0" smtClean="0"/>
          </a:p>
          <a:p>
            <a:pPr algn="just"/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plođenje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je spajanje muškog i ženskog gameta (zrele polne ćelije) pri čemu nastaje diploidna ćelija 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zigot.</a:t>
            </a:r>
          </a:p>
          <a:p>
            <a:pPr>
              <a:buNone/>
            </a:pPr>
            <a:endParaRPr lang="sr-Latn-RS" sz="2000" u="sng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sisara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proces oplođenja odigrava se u polnim organima žene (unutrašnji tip oplođenja).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plođenje se odvija u tri </a:t>
            </a:r>
            <a:r>
              <a:rPr lang="en-US" sz="2000" u="sng" dirty="0" err="1" smtClean="0">
                <a:latin typeface="Calibri" pitchFamily="34" charset="0"/>
                <a:cs typeface="Calibri" pitchFamily="34" charset="0"/>
              </a:rPr>
              <a:t>etape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:</a:t>
            </a:r>
            <a:endParaRPr lang="sr-Latn-RS" sz="2000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	I :   aktivacija spermatozoida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	II :  kortikalna reakcija jajne ćelije</a:t>
            </a:r>
          </a:p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	III : spajanje haploidnih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jedara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jajne ćelije i spermatozoida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Korisnik\Downloads\sl zacece-be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7748"/>
            <a:ext cx="8534400" cy="533400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 smtClean="0"/>
              <a:t>1. </a:t>
            </a:r>
            <a:r>
              <a:rPr lang="en-US" sz="2000" b="1" dirty="0" smtClean="0">
                <a:solidFill>
                  <a:schemeClr val="tx1"/>
                </a:solidFill>
              </a:rPr>
              <a:t>A</a:t>
            </a:r>
            <a:r>
              <a:rPr lang="sr-Latn-RS" sz="2000" b="1" dirty="0" smtClean="0">
                <a:solidFill>
                  <a:schemeClr val="tx1"/>
                </a:solidFill>
              </a:rPr>
              <a:t>ktivacija spermatozoida</a:t>
            </a:r>
            <a:endParaRPr lang="en-US" sz="20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6993" y="1143000"/>
            <a:ext cx="5393814" cy="33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4419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sr-Latn-RS" sz="2000" u="sng" dirty="0" smtClean="0"/>
          </a:p>
          <a:p>
            <a:pPr algn="just">
              <a:buFont typeface="Wingdings" pitchFamily="2" charset="2"/>
              <a:buChar char="§"/>
            </a:pPr>
            <a:endParaRPr lang="sr-Latn-RS" sz="2000" u="sng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u="sng" dirty="0" smtClean="0"/>
              <a:t> 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apacitacija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– proces biohemijskog sazrevanja spermatozoida dok borave u materici, uz prisustvo ženskog hormona progesterona (faza maturacije).</a:t>
            </a:r>
          </a:p>
        </p:txBody>
      </p:sp>
    </p:spTree>
  </p:cSld>
  <p:clrMapOvr>
    <a:masterClrMapping/>
  </p:clrMapOvr>
  <p:transition spd="slow" advTm="27867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419601"/>
            <a:ext cx="8686800" cy="263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krozomalna reakcija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– pucanje akrozoma i oslobađanje hidrolitičkih enzima omugućuje prolazak spermatozoida kroz genitalni trakt žene, cumulus oophorus zonu pelucidu i ulazak u previtelinski prostor.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 Kada spermatozoid dodirne primarnu opnu jaj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ćelije prednjim delom glave, izaziva “aktivaciju” oocite, i ukoliko se “poklapaju” receptori na površini njihovih membrana, oocita će odreagovati (kortikalna reakcija).</a:t>
            </a:r>
          </a:p>
          <a:p>
            <a:pPr algn="just">
              <a:buFont typeface="Wingdings" pitchFamily="2" charset="2"/>
              <a:buChar char="§"/>
            </a:pPr>
            <a:endParaRPr lang="sr-Latn-RS" sz="2000" dirty="0" smtClean="0"/>
          </a:p>
        </p:txBody>
      </p:sp>
      <p:pic>
        <p:nvPicPr>
          <p:cNvPr id="5" name="Picture 2" descr="C:\Users\Korisnik\Downloads\sl fertiliz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648200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81100" y="152400"/>
            <a:ext cx="66294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</a:t>
            </a:r>
            <a:r>
              <a:rPr lang="sr-Latn-RS" sz="2000" b="1" dirty="0" smtClean="0">
                <a:latin typeface="+mj-lt"/>
              </a:rPr>
              <a:t>repoznavanje i spajanje jajne ćelije i spermatozoida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slow" advTm="67673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95800"/>
            <a:ext cx="9067800" cy="2133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Kortikalna reakcija jajne ćelije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(širi se kao talas oko mesta ulaska spermatozoida):</a:t>
            </a:r>
            <a:endParaRPr lang="sr-Latn-R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Oocita regauje otpuštanjem jona Ca++ u zonu pelucidu (talas Ca) . 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Ispod njene membrane, pokreću se i prskaju kortikalne granule čiji polisaharidi privlače vodu, bubre i stvaraju debeo fertilizacioni omotač koji sprečava ulazak drugih spermatozoida.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Monospermija – ulazak samo jednog spermatozoida u jajnu ćeliju. </a:t>
            </a:r>
          </a:p>
          <a:p>
            <a:pPr algn="just">
              <a:buFont typeface="Arial" pitchFamily="34" charset="0"/>
              <a:buChar char="•"/>
            </a:pPr>
            <a:endParaRPr lang="sr-Latn-RS" sz="2000" dirty="0" smtClean="0"/>
          </a:p>
          <a:p>
            <a:pPr algn="just">
              <a:buFont typeface="Arial" pitchFamily="34" charset="0"/>
              <a:buChar char="•"/>
            </a:pPr>
            <a:endParaRPr lang="sr-Latn-RS" sz="2000" dirty="0" smtClean="0"/>
          </a:p>
          <a:p>
            <a:pPr algn="just"/>
            <a:endParaRPr lang="sr-Latn-RS" sz="2800" dirty="0" smtClean="0"/>
          </a:p>
          <a:p>
            <a:pPr algn="just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 descr="C:\Users\Korisnik\Downloads\sl zacece-be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43640"/>
            <a:ext cx="3614926" cy="3118760"/>
          </a:xfrm>
          <a:prstGeom prst="rect">
            <a:avLst/>
          </a:prstGeom>
          <a:noFill/>
        </p:spPr>
      </p:pic>
      <p:pic>
        <p:nvPicPr>
          <p:cNvPr id="2051" name="Picture 3" descr="C:\Users\Korisnik\Downloads\sl ulay sper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43640"/>
            <a:ext cx="3756660" cy="341514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14600" y="194580"/>
            <a:ext cx="3460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+mj-lt"/>
              </a:rPr>
              <a:t>2. Kortikalna reakcija jajne ćelije 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 spd="slow" advTm="7187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ownloads\sl ulaz sper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20659"/>
            <a:ext cx="6667500" cy="238111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3066915"/>
            <a:ext cx="8839200" cy="376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r-Latn-RS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 mestu gde spermatozoid ulazi u jajnu ćeliju stvara se ispupčenje koji uvlači spermatozoid dublje u citoplazmu jajne ćelije i taj pravac će odrediti simetriju budućeg embriona tj. prvu deobnu ravan. </a:t>
            </a:r>
          </a:p>
          <a:p>
            <a:pPr algn="just">
              <a:buFont typeface="Wingdings" pitchFamily="2" charset="2"/>
              <a:buChar char="§"/>
            </a:pP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laskom spermatozoida, nastavlja se i završava </a:t>
            </a:r>
            <a:r>
              <a:rPr lang="sr-Latn-R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mejoza II jajne ćelije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permatozoid se kreće kroz citoplazmu jajne ćelije, okreće se, ispred glave spermatozoida postavlja se centrozom i oko njega se obrazuju zrakaste niti – </a:t>
            </a:r>
            <a:r>
              <a:rPr lang="sr-Latn-RS" u="sng" dirty="0" smtClean="0">
                <a:latin typeface="Calibri" pitchFamily="34" charset="0"/>
                <a:cs typeface="Calibri" pitchFamily="34" charset="0"/>
              </a:rPr>
              <a:t>aster,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 koje privlače jedro jajne ćelije. </a:t>
            </a:r>
          </a:p>
          <a:p>
            <a:pPr algn="just">
              <a:buFont typeface="Wingdings" pitchFamily="2" charset="2"/>
              <a:buChar char="§"/>
            </a:pP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Jedra gube svoje membrane, hromozomi se mešaju i nastaje novo jedro sa diploidnim brojem hromozoma. Replikacija DNK počinje nekoliko sati nakon oplođenja.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entrozom spermatozoida će dati prvo deobno vreteno.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85634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b="1" dirty="0" smtClean="0">
                <a:latin typeface="+mj-lt"/>
              </a:rPr>
              <a:t>3. </a:t>
            </a:r>
            <a:r>
              <a:rPr lang="sr-Latn-RS" sz="2000" b="1" dirty="0" err="1">
                <a:latin typeface="+mj-lt"/>
              </a:rPr>
              <a:t>S</a:t>
            </a:r>
            <a:r>
              <a:rPr lang="en-US" sz="2000" b="1" dirty="0" err="1" smtClean="0">
                <a:latin typeface="+mj-lt"/>
              </a:rPr>
              <a:t>pajanje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haploidnih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jedara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jajne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ćelije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spermatozoida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 spd="slow" advTm="102907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943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G</a:t>
            </a:r>
            <a:r>
              <a:rPr lang="sr-Latn-RS" sz="2000" dirty="0" smtClean="0">
                <a:solidFill>
                  <a:srgbClr val="7030A0"/>
                </a:solidFill>
                <a:latin typeface="+mj-lt"/>
              </a:rPr>
              <a:t>de se odigrava oplođenje?</a:t>
            </a:r>
          </a:p>
          <a:p>
            <a:pPr algn="just"/>
            <a:endParaRPr lang="sr-Latn-RS" sz="2000" dirty="0" smtClean="0">
              <a:latin typeface="+mj-lt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plo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đenje se odigrava u početnom delu jajovoda (periampula), pri čemu jajna ćelija dovršava mejozu II tek po ulasku spermatozoida. 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Nastaje </a:t>
            </a: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ZIGOT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(oplođena jajna ćelija), i sadrži 2n=46 hromozoma (diploidna). </a:t>
            </a:r>
          </a:p>
          <a:p>
            <a:pPr algn="just">
              <a:buNone/>
            </a:pPr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Nekoliko sati nakon oplođenja počinje brazdanje zigota (mitotske deobe) i kretanje kroz jajovod ka materici.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zmeđu 4. i 7. dana, na stadijumu blastociste, ugrađuje se u zid materice (implantacija).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To znači da je </a:t>
            </a: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RAZVIĆE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vremenski kontinuiran sled događaja:</a:t>
            </a:r>
          </a:p>
          <a:p>
            <a:pPr algn="just">
              <a:buNone/>
            </a:pP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BRAZDANJE / GASTRULACIJA / ORGANOGENEZA 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4860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sr-Latn-RS" sz="2400" b="1" u="sng" dirty="0" smtClean="0">
                <a:solidFill>
                  <a:schemeClr val="tx1"/>
                </a:solidFill>
              </a:rPr>
              <a:t>Razvojni put embriona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6" y="990600"/>
            <a:ext cx="8683752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ZIGOT je diploidna ćelija, a hromozomska konstitucija koju je nasledio od roditelja predstavlja genetički program po kome će se dalje razvijati. 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Razvoj embriona podrazumeva:</a:t>
            </a:r>
          </a:p>
          <a:p>
            <a:pPr algn="just">
              <a:buFontTx/>
              <a:buChar char="-"/>
            </a:pPr>
            <a:r>
              <a:rPr lang="sr-Latn-R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prenatalni period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(u materici majke), i </a:t>
            </a:r>
          </a:p>
          <a:p>
            <a:pPr algn="just">
              <a:buFontTx/>
              <a:buChar char="-"/>
            </a:pP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postnatalni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(period posle rođenja) - rast, polno sazrevanje, starenje i smrt.</a:t>
            </a:r>
          </a:p>
          <a:p>
            <a:pPr algn="just"/>
            <a:endParaRPr lang="sr-Latn-R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sr-Latn-RS" sz="2000" u="sng" dirty="0" smtClean="0">
                <a:latin typeface="Calibri" pitchFamily="34" charset="0"/>
                <a:cs typeface="Calibri" pitchFamily="34" charset="0"/>
              </a:rPr>
              <a:t>renatalni period obuhvata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Blastogenezu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(prve 2 nedelje razvoja, period brazdanja zigota)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sr-Latn-R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mbriogenezu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(tj. </a:t>
            </a: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organogeneza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- završava 8. nedeljeom)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sr-Latn-RS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etogenezu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sr-Latn-RS" sz="2000" dirty="0" err="1">
                <a:latin typeface="Calibri" pitchFamily="34" charset="0"/>
                <a:cs typeface="Calibri" pitchFamily="34" charset="0"/>
              </a:rPr>
              <a:t>z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avr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š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ene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8. nedelje – do rođenja).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Organogeneza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 je najosetljiviji period u razvoju embriona. </a:t>
            </a:r>
          </a:p>
          <a:p>
            <a:pPr algn="just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elovanjem </a:t>
            </a:r>
            <a:r>
              <a:rPr lang="sr-Latn-RS" sz="2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genetskih i/ili sredinskih faktora </a:t>
            </a:r>
            <a:r>
              <a:rPr lang="sr-Latn-RS" sz="2000" dirty="0" smtClean="0">
                <a:latin typeface="Calibri" pitchFamily="34" charset="0"/>
                <a:cs typeface="Calibri" pitchFamily="34" charset="0"/>
              </a:rPr>
              <a:t>može doći do nastanka MALFORMACIJA koje su </a:t>
            </a:r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prisutne na rođenju (kongenitalno).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</p:txBody>
      </p:sp>
    </p:spTree>
  </p:cSld>
  <p:clrMapOvr>
    <a:masterClrMapping/>
  </p:clrMapOvr>
  <p:transition spd="slow" advTm="87867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1805</Words>
  <Application>Microsoft Office PowerPoint</Application>
  <PresentationFormat>On-screen Show (4:3)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Biologija razvića</vt:lpstr>
      <vt:lpstr> Gametogeneza roditelja</vt:lpstr>
      <vt:lpstr>Oplođenje </vt:lpstr>
      <vt:lpstr>1. Aktivacija spermatozoida</vt:lpstr>
      <vt:lpstr>PowerPoint Presentation</vt:lpstr>
      <vt:lpstr>PowerPoint Presentation</vt:lpstr>
      <vt:lpstr>PowerPoint Presentation</vt:lpstr>
      <vt:lpstr>PowerPoint Presentation</vt:lpstr>
      <vt:lpstr>Razvojni put embriona</vt:lpstr>
      <vt:lpstr>PowerPoint Presentation</vt:lpstr>
      <vt:lpstr>    Blastulu čini:       1. TROFOBLAST - sloj ćelija na površini,       2. BLASTOCEL - centralna šupljina,      3. EMBRIOBLAST - unutrašnja masa ćelije od koje će nastati embrion. </vt:lpstr>
      <vt:lpstr>PowerPoint Presentation</vt:lpstr>
      <vt:lpstr>PowerPoint Presentation</vt:lpstr>
      <vt:lpstr>PowerPoint Presentation</vt:lpstr>
      <vt:lpstr>Nastanak osovinskih organa </vt:lpstr>
      <vt:lpstr>PowerPoint Presentation</vt:lpstr>
      <vt:lpstr>Diferencijacija ćelija u tkiva i organe</vt:lpstr>
      <vt:lpstr>PowerPoint Presentation</vt:lpstr>
      <vt:lpstr>     Embrionalne indukcije </vt:lpstr>
      <vt:lpstr>PowerPoint Presentation</vt:lpstr>
      <vt:lpstr>PowerPoint Presentation</vt:lpstr>
      <vt:lpstr>PowerPoint Presentation</vt:lpstr>
      <vt:lpstr>Placenta kod čoveka </vt:lpstr>
      <vt:lpstr>PowerPoint Presentation</vt:lpstr>
      <vt:lpstr>PowerPoint Presentation</vt:lpstr>
      <vt:lpstr>Ostale ekstraembrionalne strukture:</vt:lpstr>
      <vt:lpstr>PowerPoint Presentation</vt:lpstr>
      <vt:lpstr>Ontogeneza - individualno razviće čoveka (počinje stvaranjem zigota, a završava smrću jedinke)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GAMETOGENEZA: SPERMATOGENEZA I OOGENEZA  Gametogenezom primarne germinativne celije kroz proces razmnozavanja, rasta i sazrevanjadaju zrele polne celije- gamete.</dc:title>
  <dc:creator>User</dc:creator>
  <cp:lastModifiedBy>Windows User</cp:lastModifiedBy>
  <cp:revision>202</cp:revision>
  <dcterms:created xsi:type="dcterms:W3CDTF">2010-11-23T10:32:41Z</dcterms:created>
  <dcterms:modified xsi:type="dcterms:W3CDTF">2023-05-04T08:58:03Z</dcterms:modified>
</cp:coreProperties>
</file>